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8"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94"/>
    <p:restoredTop sz="94666"/>
  </p:normalViewPr>
  <p:slideViewPr>
    <p:cSldViewPr snapToGrid="0">
      <p:cViewPr varScale="1">
        <p:scale>
          <a:sx n="75" d="100"/>
          <a:sy n="75" d="100"/>
        </p:scale>
        <p:origin x="353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B35D3A7-7EB1-F349-AE3C-A1948E92CA66}"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2304266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B35D3A7-7EB1-F349-AE3C-A1948E92CA66}"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1404117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B35D3A7-7EB1-F349-AE3C-A1948E92CA66}"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2604321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B35D3A7-7EB1-F349-AE3C-A1948E92CA66}"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115828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B35D3A7-7EB1-F349-AE3C-A1948E92CA66}" type="datetimeFigureOut">
              <a:rPr lang="en-US" smtClean="0"/>
              <a:t>1/12/2026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238812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B35D3A7-7EB1-F349-AE3C-A1948E92CA66}" type="datetimeFigureOut">
              <a:rPr lang="en-US" smtClean="0"/>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775384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35D3A7-7EB1-F349-AE3C-A1948E92CA66}" type="datetimeFigureOut">
              <a:rPr lang="en-US" smtClean="0"/>
              <a:t>1/12/2026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3935989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6B35D3A7-7EB1-F349-AE3C-A1948E92CA66}"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2199904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6B35D3A7-7EB1-F349-AE3C-A1948E92CA66}"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1546285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B35D3A7-7EB1-F349-AE3C-A1948E92CA66}"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1287878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B35D3A7-7EB1-F349-AE3C-A1948E92CA66}"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983C76-6049-5C4C-93F8-50996380DC2B}" type="slidenum">
              <a:rPr lang="en-US" smtClean="0"/>
              <a:t>‹#›</a:t>
            </a:fld>
            <a:endParaRPr lang="en-US"/>
          </a:p>
        </p:txBody>
      </p:sp>
    </p:spTree>
    <p:extLst>
      <p:ext uri="{BB962C8B-B14F-4D97-AF65-F5344CB8AC3E}">
        <p14:creationId xmlns:p14="http://schemas.microsoft.com/office/powerpoint/2010/main" val="717284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B35D3A7-7EB1-F349-AE3C-A1948E92CA66}" type="datetimeFigureOut">
              <a:rPr lang="en-US" smtClean="0"/>
              <a:t>1/12/2026</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8983C76-6049-5C4C-93F8-50996380DC2B}" type="slidenum">
              <a:rPr lang="en-US" smtClean="0"/>
              <a:t>‹#›</a:t>
            </a:fld>
            <a:endParaRPr lang="en-US"/>
          </a:p>
        </p:txBody>
      </p:sp>
    </p:spTree>
    <p:extLst>
      <p:ext uri="{BB962C8B-B14F-4D97-AF65-F5344CB8AC3E}">
        <p14:creationId xmlns:p14="http://schemas.microsoft.com/office/powerpoint/2010/main" val="27227297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1A66B3F-76BC-364E-77A8-38924E1DAD09}"/>
              </a:ext>
            </a:extLst>
          </p:cNvPr>
          <p:cNvGraphicFramePr>
            <a:graphicFrameLocks noGrp="1"/>
          </p:cNvGraphicFramePr>
          <p:nvPr>
            <p:extLst>
              <p:ext uri="{D42A27DB-BD31-4B8C-83A1-F6EECF244321}">
                <p14:modId xmlns:p14="http://schemas.microsoft.com/office/powerpoint/2010/main" val="3085829298"/>
              </p:ext>
            </p:extLst>
          </p:nvPr>
        </p:nvGraphicFramePr>
        <p:xfrm>
          <a:off x="0" y="0"/>
          <a:ext cx="6857999" cy="10109119"/>
        </p:xfrm>
        <a:graphic>
          <a:graphicData uri="http://schemas.openxmlformats.org/drawingml/2006/table">
            <a:tbl>
              <a:tblPr/>
              <a:tblGrid>
                <a:gridCol w="2677556">
                  <a:extLst>
                    <a:ext uri="{9D8B030D-6E8A-4147-A177-3AD203B41FA5}">
                      <a16:colId xmlns:a16="http://schemas.microsoft.com/office/drawing/2014/main" val="3261846352"/>
                    </a:ext>
                  </a:extLst>
                </a:gridCol>
                <a:gridCol w="898277">
                  <a:extLst>
                    <a:ext uri="{9D8B030D-6E8A-4147-A177-3AD203B41FA5}">
                      <a16:colId xmlns:a16="http://schemas.microsoft.com/office/drawing/2014/main" val="881507437"/>
                    </a:ext>
                  </a:extLst>
                </a:gridCol>
                <a:gridCol w="1062386">
                  <a:extLst>
                    <a:ext uri="{9D8B030D-6E8A-4147-A177-3AD203B41FA5}">
                      <a16:colId xmlns:a16="http://schemas.microsoft.com/office/drawing/2014/main" val="3379678666"/>
                    </a:ext>
                  </a:extLst>
                </a:gridCol>
                <a:gridCol w="2219780">
                  <a:extLst>
                    <a:ext uri="{9D8B030D-6E8A-4147-A177-3AD203B41FA5}">
                      <a16:colId xmlns:a16="http://schemas.microsoft.com/office/drawing/2014/main" val="372287079"/>
                    </a:ext>
                  </a:extLst>
                </a:gridCol>
              </a:tblGrid>
              <a:tr h="1793631">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English</a:t>
                      </a:r>
                      <a:endParaRPr lang="en-GB" sz="1200" dirty="0">
                        <a:effectLst/>
                        <a:latin typeface="Arial" panose="020B0604020202020204" pitchFamily="34" charset="0"/>
                        <a:cs typeface="Arial" panose="020B0604020202020204" pitchFamily="34" charset="0"/>
                      </a:endParaRPr>
                    </a:p>
                    <a:p>
                      <a:pPr algn="ctr"/>
                      <a:r>
                        <a:rPr lang="en-GB" sz="1200" kern="1200" dirty="0">
                          <a:solidFill>
                            <a:schemeClr val="tx1"/>
                          </a:solidFill>
                          <a:effectLst/>
                          <a:latin typeface="Arial" panose="020B0604020202020204" pitchFamily="34" charset="0"/>
                          <a:ea typeface="+mn-ea"/>
                          <a:cs typeface="Arial" panose="020B0604020202020204" pitchFamily="34" charset="0"/>
                        </a:rPr>
                        <a:t>‘Women in Science’ during the first half term we are unpicking a range of biographies. Looking at the layout, gathering information and understanding effective sentence structure. </a:t>
                      </a:r>
                    </a:p>
                    <a:p>
                      <a:pPr algn="ctr"/>
                      <a:r>
                        <a:rPr lang="en-GB" sz="1200" kern="1200" dirty="0">
                          <a:solidFill>
                            <a:schemeClr val="tx1"/>
                          </a:solidFill>
                          <a:effectLst/>
                          <a:latin typeface="Arial" panose="020B0604020202020204" pitchFamily="34" charset="0"/>
                          <a:ea typeface="+mn-ea"/>
                          <a:cs typeface="Arial" panose="020B0604020202020204" pitchFamily="34" charset="0"/>
                        </a:rPr>
                        <a:t>‘</a:t>
                      </a:r>
                      <a:r>
                        <a:rPr lang="en-GB" sz="1200" kern="1200" dirty="0" err="1">
                          <a:solidFill>
                            <a:schemeClr val="tx1"/>
                          </a:solidFill>
                          <a:effectLst/>
                          <a:latin typeface="Arial" panose="020B0604020202020204" pitchFamily="34" charset="0"/>
                          <a:ea typeface="+mn-ea"/>
                          <a:cs typeface="Arial" panose="020B0604020202020204" pitchFamily="34" charset="0"/>
                        </a:rPr>
                        <a:t>Varjak</a:t>
                      </a:r>
                      <a:r>
                        <a:rPr lang="en-GB" sz="1200" kern="1200" dirty="0">
                          <a:solidFill>
                            <a:schemeClr val="tx1"/>
                          </a:solidFill>
                          <a:effectLst/>
                          <a:latin typeface="Arial" panose="020B0604020202020204" pitchFamily="34" charset="0"/>
                          <a:ea typeface="+mn-ea"/>
                          <a:cs typeface="Arial" panose="020B0604020202020204" pitchFamily="34" charset="0"/>
                        </a:rPr>
                        <a:t> Paw’ during Spring 2 we will be exploring the novel of </a:t>
                      </a:r>
                      <a:r>
                        <a:rPr lang="en-GB" sz="1200" kern="1200" dirty="0" err="1">
                          <a:solidFill>
                            <a:schemeClr val="tx1"/>
                          </a:solidFill>
                          <a:effectLst/>
                          <a:latin typeface="Arial" panose="020B0604020202020204" pitchFamily="34" charset="0"/>
                          <a:ea typeface="+mn-ea"/>
                          <a:cs typeface="Arial" panose="020B0604020202020204" pitchFamily="34" charset="0"/>
                        </a:rPr>
                        <a:t>Varjak</a:t>
                      </a:r>
                      <a:r>
                        <a:rPr lang="en-GB" sz="1200" kern="1200" dirty="0">
                          <a:solidFill>
                            <a:schemeClr val="tx1"/>
                          </a:solidFill>
                          <a:effectLst/>
                          <a:latin typeface="Arial" panose="020B0604020202020204" pitchFamily="34" charset="0"/>
                          <a:ea typeface="+mn-ea"/>
                          <a:cs typeface="Arial" panose="020B0604020202020204" pitchFamily="34" charset="0"/>
                        </a:rPr>
                        <a:t> Paw (which we are reading now). We will be adding a new chapter in the style of the author to extend the story. </a:t>
                      </a:r>
                      <a:endParaRPr lang="en-GB" sz="1200" dirty="0">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5FBB4"/>
                    </a:solidFill>
                  </a:tcPr>
                </a:tc>
                <a:tc hMerge="1">
                  <a:txBody>
                    <a:bodyPr/>
                    <a:lstStyle/>
                    <a:p>
                      <a:endParaRPr lang="en-US"/>
                    </a:p>
                  </a:txBody>
                  <a:tcPr/>
                </a:tc>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Maths</a:t>
                      </a:r>
                      <a:endParaRPr lang="en-GB" sz="1200" dirty="0">
                        <a:effectLst/>
                        <a:latin typeface="Arial" panose="020B0604020202020204" pitchFamily="34" charset="0"/>
                        <a:cs typeface="Arial" panose="020B0604020202020204" pitchFamily="34" charset="0"/>
                      </a:endParaRPr>
                    </a:p>
                    <a:p>
                      <a:pPr algn="ctr"/>
                      <a:r>
                        <a:rPr lang="en-GB" sz="1200" kern="1200" dirty="0">
                          <a:solidFill>
                            <a:schemeClr val="tx1"/>
                          </a:solidFill>
                          <a:effectLst/>
                          <a:latin typeface="Arial" panose="020B0604020202020204" pitchFamily="34" charset="0"/>
                          <a:ea typeface="+mn-ea"/>
                          <a:cs typeface="Arial" panose="020B0604020202020204" pitchFamily="34" charset="0"/>
                        </a:rPr>
                        <a:t>During the course of this term, we will revisit and secure our knowledge and understanding in the following areas of maths: fractions, decimals and percentages, draw compose and decompose shapes, area, perimeter, position and direction. </a:t>
                      </a:r>
                      <a:endParaRPr lang="en-GB" sz="1200" dirty="0">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EEAF6"/>
                    </a:solidFill>
                  </a:tcPr>
                </a:tc>
                <a:tc hMerge="1">
                  <a:txBody>
                    <a:bodyPr/>
                    <a:lstStyle/>
                    <a:p>
                      <a:endParaRPr lang="en-US"/>
                    </a:p>
                  </a:txBody>
                  <a:tcPr/>
                </a:tc>
                <a:extLst>
                  <a:ext uri="{0D108BD9-81ED-4DB2-BD59-A6C34878D82A}">
                    <a16:rowId xmlns:a16="http://schemas.microsoft.com/office/drawing/2014/main" val="3546043720"/>
                  </a:ext>
                </a:extLst>
              </a:tr>
              <a:tr h="2056352">
                <a:tc>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Reading</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Throughout both terms, the children will have 3 daily sessions focusing on reading, they will focus on vocabulary, inference, predictions, explaining, retrieving, summarising and sequencing from stories read to them.</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It will also be beneficial to your child for them to read at home to an adult and discuss the plot, characters and predictions. </a:t>
                      </a: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AD8FF"/>
                    </a:solidFill>
                  </a:tcPr>
                </a:tc>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Science</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In Science we will be exploring Light through </a:t>
                      </a:r>
                      <a:r>
                        <a:rPr lang="en-GB" sz="1200" b="0" i="0" u="none" strike="noStrike" dirty="0" err="1">
                          <a:solidFill>
                            <a:srgbClr val="000000"/>
                          </a:solidFill>
                          <a:effectLst/>
                          <a:latin typeface="Arial" panose="020B0604020202020204" pitchFamily="34" charset="0"/>
                          <a:cs typeface="Arial" panose="020B0604020202020204" pitchFamily="34" charset="0"/>
                        </a:rPr>
                        <a:t>physcis</a:t>
                      </a:r>
                      <a:r>
                        <a:rPr lang="en-GB" sz="1200" b="0" i="0" u="none" strike="noStrike" dirty="0">
                          <a:solidFill>
                            <a:srgbClr val="000000"/>
                          </a:solidFill>
                          <a:effectLst/>
                          <a:latin typeface="Arial" panose="020B0604020202020204" pitchFamily="34" charset="0"/>
                          <a:cs typeface="Arial" panose="020B0604020202020204" pitchFamily="34" charset="0"/>
                        </a:rPr>
                        <a:t>; looking at shadows, how </a:t>
                      </a:r>
                      <a:r>
                        <a:rPr lang="en-GB" sz="1200" b="0" i="0" u="none" strike="noStrike" dirty="0" err="1">
                          <a:solidFill>
                            <a:srgbClr val="000000"/>
                          </a:solidFill>
                          <a:effectLst/>
                          <a:latin typeface="Arial" panose="020B0604020202020204" pitchFamily="34" charset="0"/>
                          <a:cs typeface="Arial" panose="020B0604020202020204" pitchFamily="34" charset="0"/>
                        </a:rPr>
                        <a:t>llight</a:t>
                      </a:r>
                      <a:r>
                        <a:rPr lang="en-GB" sz="1200" b="0" i="0" u="none" strike="noStrike" dirty="0">
                          <a:solidFill>
                            <a:srgbClr val="000000"/>
                          </a:solidFill>
                          <a:effectLst/>
                          <a:latin typeface="Arial" panose="020B0604020202020204" pitchFamily="34" charset="0"/>
                          <a:cs typeface="Arial" panose="020B0604020202020204" pitchFamily="34" charset="0"/>
                        </a:rPr>
                        <a:t> travels, understand how we see, and unpicking the eye. Understanding how light works and how we see different colours. </a:t>
                      </a:r>
                      <a:br>
                        <a:rPr lang="en-GB" sz="1200" dirty="0">
                          <a:effectLst/>
                          <a:latin typeface="Arial" panose="020B0604020202020204" pitchFamily="34" charset="0"/>
                          <a:cs typeface="Arial" panose="020B0604020202020204" pitchFamily="34" charset="0"/>
                        </a:rPr>
                      </a:b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EFFBC"/>
                    </a:solidFill>
                  </a:tcPr>
                </a:tc>
                <a:tc hMerge="1">
                  <a:txBody>
                    <a:bodyPr/>
                    <a:lstStyle/>
                    <a:p>
                      <a:endParaRPr lang="en-US"/>
                    </a:p>
                  </a:txBody>
                  <a:tcPr/>
                </a:tc>
                <a:tc>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R.E</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By exploring teaching and beliefs, we shall consider the question: </a:t>
                      </a:r>
                      <a:r>
                        <a:rPr lang="en-GB" sz="1200" b="0" i="1" u="none" strike="noStrike" dirty="0">
                          <a:solidFill>
                            <a:srgbClr val="000000"/>
                          </a:solidFill>
                          <a:effectLst/>
                          <a:latin typeface="Arial" panose="020B0604020202020204" pitchFamily="34" charset="0"/>
                          <a:cs typeface="Arial" panose="020B0604020202020204" pitchFamily="34" charset="0"/>
                        </a:rPr>
                        <a:t>“ Why do Hindus want to be good?” </a:t>
                      </a:r>
                      <a:r>
                        <a:rPr lang="en-GB" sz="1200" b="0" i="0" u="none" strike="noStrike" dirty="0">
                          <a:solidFill>
                            <a:srgbClr val="000000"/>
                          </a:solidFill>
                          <a:effectLst/>
                          <a:latin typeface="Arial" panose="020B0604020202020204" pitchFamily="34" charset="0"/>
                          <a:cs typeface="Arial" panose="020B0604020202020204" pitchFamily="34" charset="0"/>
                        </a:rPr>
                        <a:t>and understand the life of a Hindu. </a:t>
                      </a:r>
                    </a:p>
                    <a:p>
                      <a:pPr algn="ctr" rtl="0"/>
                      <a:r>
                        <a:rPr lang="en-GB" sz="1200" b="0" i="0" u="none" strike="noStrike" dirty="0">
                          <a:solidFill>
                            <a:srgbClr val="000000"/>
                          </a:solidFill>
                          <a:effectLst/>
                          <a:latin typeface="Arial" panose="020B0604020202020204" pitchFamily="34" charset="0"/>
                          <a:cs typeface="Arial" panose="020B0604020202020204" pitchFamily="34" charset="0"/>
                        </a:rPr>
                        <a:t>Spring 2 we will be exploring ”</a:t>
                      </a: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What difference does the resurrection make to Christians?” and understanding what do Christians believe Jesus did to ‘save’ people?</a:t>
                      </a:r>
                      <a:endParaRPr lang="en-GB" sz="1200" b="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4D5"/>
                    </a:solidFill>
                  </a:tcPr>
                </a:tc>
                <a:extLst>
                  <a:ext uri="{0D108BD9-81ED-4DB2-BD59-A6C34878D82A}">
                    <a16:rowId xmlns:a16="http://schemas.microsoft.com/office/drawing/2014/main" val="3373585748"/>
                  </a:ext>
                </a:extLst>
              </a:tr>
              <a:tr h="1363200">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PSHE</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This term, our unit of study is “Looking at the wider world” looking at discrimination, prejudice and diversity, looking at the range of ways to communicate and online safety through images and how they could be manipulate. </a:t>
                      </a: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EDA"/>
                    </a:solidFill>
                  </a:tcPr>
                </a:tc>
                <a:tc hMerge="1">
                  <a:txBody>
                    <a:bodyPr/>
                    <a:lstStyle/>
                    <a:p>
                      <a:endParaRPr lang="en-US"/>
                    </a:p>
                  </a:txBody>
                  <a:tcPr/>
                </a:tc>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P.E</a:t>
                      </a:r>
                      <a:endParaRPr lang="en-GB" sz="1200" b="0" i="0" u="none" strike="noStrike" dirty="0">
                        <a:solidFill>
                          <a:srgbClr val="000000"/>
                        </a:solidFill>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The children will looking and dance and gymnastics along side health related fitness. </a:t>
                      </a: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1FFC2"/>
                    </a:solidFill>
                  </a:tcPr>
                </a:tc>
                <a:tc hMerge="1">
                  <a:txBody>
                    <a:bodyPr/>
                    <a:lstStyle/>
                    <a:p>
                      <a:endParaRPr lang="en-US"/>
                    </a:p>
                  </a:txBody>
                  <a:tcPr/>
                </a:tc>
                <a:extLst>
                  <a:ext uri="{0D108BD9-81ED-4DB2-BD59-A6C34878D82A}">
                    <a16:rowId xmlns:a16="http://schemas.microsoft.com/office/drawing/2014/main" val="541891020"/>
                  </a:ext>
                </a:extLst>
              </a:tr>
              <a:tr h="1006125">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History</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This term, we are looking at The Impact of War. We will mainly be discussing World War 1 and 2. We will begin by looking at the differences before and after the war locally, with a view to moving out into the wider community and then nationally and globally.</a:t>
                      </a: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3CCFF"/>
                    </a:solidFill>
                  </a:tcPr>
                </a:tc>
                <a:tc hMerge="1">
                  <a:txBody>
                    <a:bodyPr/>
                    <a:lstStyle/>
                    <a:p>
                      <a:endParaRPr lang="en-US"/>
                    </a:p>
                  </a:txBody>
                  <a:tcPr/>
                </a:tc>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Geography</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Through our topic ‘On the Move” the children will explore migration, the push and pull factors, forced migration and how this has had a impact on our local area.  </a:t>
                      </a: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CAAC"/>
                    </a:solidFill>
                  </a:tcPr>
                </a:tc>
                <a:tc hMerge="1">
                  <a:txBody>
                    <a:bodyPr/>
                    <a:lstStyle/>
                    <a:p>
                      <a:endParaRPr lang="en-US"/>
                    </a:p>
                  </a:txBody>
                  <a:tcPr/>
                </a:tc>
                <a:extLst>
                  <a:ext uri="{0D108BD9-81ED-4DB2-BD59-A6C34878D82A}">
                    <a16:rowId xmlns:a16="http://schemas.microsoft.com/office/drawing/2014/main" val="3384302079"/>
                  </a:ext>
                </a:extLst>
              </a:tr>
              <a:tr h="1882457">
                <a:tc>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French </a:t>
                      </a:r>
                      <a:endParaRPr lang="en-GB" sz="1200" dirty="0">
                        <a:effectLst/>
                        <a:latin typeface="Arial" panose="020B0604020202020204" pitchFamily="34" charset="0"/>
                        <a:cs typeface="Arial" panose="020B0604020202020204" pitchFamily="34" charset="0"/>
                      </a:endParaRPr>
                    </a:p>
                    <a:p>
                      <a:pPr algn="ctr" rtl="0" fontAlgn="t">
                        <a:spcBef>
                          <a:spcPts val="1200"/>
                        </a:spcBef>
                        <a:spcAft>
                          <a:spcPts val="1200"/>
                        </a:spcAft>
                      </a:pPr>
                      <a:r>
                        <a:rPr lang="en-GB" sz="1200" b="0" i="0" u="none" strike="noStrike" dirty="0">
                          <a:solidFill>
                            <a:srgbClr val="000000"/>
                          </a:solidFill>
                          <a:effectLst/>
                          <a:latin typeface="Arial" panose="020B0604020202020204" pitchFamily="34" charset="0"/>
                          <a:cs typeface="Arial" panose="020B0604020202020204" pitchFamily="34" charset="0"/>
                        </a:rPr>
                        <a:t>The children will continue developing and extending their basic vocabulary and composition. We will continue with our French phonics lessons as well as continuing to practise simple sentence building through topics such as “The Weekend”</a:t>
                      </a:r>
                      <a:endParaRPr lang="en-GB" sz="1200" dirty="0">
                        <a:effectLst/>
                        <a:latin typeface="Arial" panose="020B0604020202020204" pitchFamily="34" charset="0"/>
                        <a:cs typeface="Arial" panose="020B0604020202020204" pitchFamily="34" charset="0"/>
                      </a:endParaRPr>
                    </a:p>
                    <a:p>
                      <a:pPr algn="ctr" fontAlgn="t"/>
                      <a:br>
                        <a:rPr lang="en-GB" sz="1200" dirty="0">
                          <a:effectLst/>
                          <a:latin typeface="Arial" panose="020B0604020202020204" pitchFamily="34" charset="0"/>
                          <a:cs typeface="Arial" panose="020B0604020202020204" pitchFamily="34" charset="0"/>
                        </a:rPr>
                      </a:b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ADB2"/>
                    </a:solidFill>
                  </a:tcPr>
                </a:tc>
                <a:tc gridSpan="2">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Computing</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“Programming a variable in games” is our unit of study, where we will be exploring games and codes to challenge our peers” </a:t>
                      </a:r>
                    </a:p>
                    <a:p>
                      <a:pPr algn="ctr" rtl="0" fontAlgn="t">
                        <a:spcBef>
                          <a:spcPts val="0"/>
                        </a:spcBef>
                        <a:spcAft>
                          <a:spcPts val="0"/>
                        </a:spcAft>
                      </a:pPr>
                      <a:endParaRPr lang="en-GB" sz="1200" b="0" i="0" u="none" strike="noStrike" dirty="0">
                        <a:solidFill>
                          <a:srgbClr val="000000"/>
                        </a:solidFill>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“Spreadsheets” is our second topic, where we will investigate how to input data and use formulas to create events. </a:t>
                      </a: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ECF7"/>
                    </a:solidFill>
                  </a:tcPr>
                </a:tc>
                <a:tc hMerge="1">
                  <a:txBody>
                    <a:bodyPr/>
                    <a:lstStyle/>
                    <a:p>
                      <a:endParaRPr lang="en-US"/>
                    </a:p>
                  </a:txBody>
                  <a:tcPr/>
                </a:tc>
                <a:tc>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Music</a:t>
                      </a:r>
                      <a:endParaRPr lang="en-GB" sz="1200" dirty="0">
                        <a:effectLst/>
                        <a:latin typeface="Arial" panose="020B0604020202020204" pitchFamily="34" charset="0"/>
                        <a:cs typeface="Arial" panose="020B0604020202020204" pitchFamily="34" charset="0"/>
                      </a:endParaRPr>
                    </a:p>
                    <a:p>
                      <a:pPr algn="ctr" rtl="0" fontAlgn="t">
                        <a:spcBef>
                          <a:spcPts val="0"/>
                        </a:spcBef>
                        <a:spcAft>
                          <a:spcPts val="0"/>
                        </a:spcAft>
                      </a:pPr>
                      <a:r>
                        <a:rPr lang="en-GB" sz="1200" b="0" i="0" u="none" strike="noStrike" dirty="0">
                          <a:solidFill>
                            <a:srgbClr val="000000"/>
                          </a:solidFill>
                          <a:effectLst/>
                          <a:latin typeface="Arial" panose="020B0604020202020204" pitchFamily="34" charset="0"/>
                          <a:cs typeface="Arial" panose="020B0604020202020204" pitchFamily="34" charset="0"/>
                        </a:rPr>
                        <a:t>An appreciation of music will be developed by gaining greater understanding into musical genres and culture. We will also be looking at the influence of women in historical music and how important figures have helped to lay the foundations in music.</a:t>
                      </a: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4C6E7"/>
                    </a:solidFill>
                  </a:tcPr>
                </a:tc>
                <a:extLst>
                  <a:ext uri="{0D108BD9-81ED-4DB2-BD59-A6C34878D82A}">
                    <a16:rowId xmlns:a16="http://schemas.microsoft.com/office/drawing/2014/main" val="220462902"/>
                  </a:ext>
                </a:extLst>
              </a:tr>
              <a:tr h="1116340">
                <a:tc gridSpan="4">
                  <a:txBody>
                    <a:bodyPr/>
                    <a:lstStyle/>
                    <a:p>
                      <a:pPr algn="ctr" rtl="0" fontAlgn="t">
                        <a:spcBef>
                          <a:spcPts val="0"/>
                        </a:spcBef>
                        <a:spcAft>
                          <a:spcPts val="0"/>
                        </a:spcAft>
                      </a:pPr>
                      <a:r>
                        <a:rPr lang="en-GB" sz="1200" b="1" i="0" u="sng" dirty="0">
                          <a:solidFill>
                            <a:srgbClr val="000000"/>
                          </a:solidFill>
                          <a:effectLst/>
                          <a:latin typeface="Arial" panose="020B0604020202020204" pitchFamily="34" charset="0"/>
                          <a:cs typeface="Arial" panose="020B0604020202020204" pitchFamily="34" charset="0"/>
                        </a:rPr>
                        <a:t>Art and DT.</a:t>
                      </a:r>
                      <a:endParaRPr lang="en-GB" sz="1200" dirty="0">
                        <a:effectLst/>
                        <a:latin typeface="Arial" panose="020B0604020202020204" pitchFamily="34" charset="0"/>
                        <a:cs typeface="Arial" panose="020B0604020202020204" pitchFamily="34" charset="0"/>
                      </a:endParaRPr>
                    </a:p>
                    <a:p>
                      <a:pPr algn="ctr"/>
                      <a:r>
                        <a:rPr lang="en-GB" sz="1200" kern="1200" dirty="0">
                          <a:solidFill>
                            <a:schemeClr val="tx1"/>
                          </a:solidFill>
                          <a:effectLst/>
                          <a:latin typeface="Arial" panose="020B0604020202020204" pitchFamily="34" charset="0"/>
                          <a:ea typeface="+mn-ea"/>
                          <a:cs typeface="Arial" panose="020B0604020202020204" pitchFamily="34" charset="0"/>
                        </a:rPr>
                        <a:t>Surfacer and colour with activism - will be our topic in art this term. We will look at how colour has such an impact on not just larger pieces of art, but smaller scale pieces also and using visuals to communicate messages. In design technology we will be exploring sustainable systems. </a:t>
                      </a:r>
                      <a:br>
                        <a:rPr lang="en-GB" sz="1200" dirty="0">
                          <a:effectLst/>
                          <a:latin typeface="Arial" panose="020B0604020202020204" pitchFamily="34" charset="0"/>
                          <a:cs typeface="Arial" panose="020B0604020202020204" pitchFamily="34" charset="0"/>
                        </a:rPr>
                      </a:br>
                      <a:endParaRPr lang="en-GB" sz="1200" dirty="0">
                        <a:effectLst/>
                        <a:latin typeface="Arial" panose="020B0604020202020204" pitchFamily="34" charset="0"/>
                        <a:cs typeface="Arial" panose="020B0604020202020204" pitchFamily="34" charset="0"/>
                      </a:endParaRPr>
                    </a:p>
                  </a:txBody>
                  <a:tcPr marL="41666" marR="41666" marT="27778" marB="27778">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5B9FF"/>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53623533"/>
                  </a:ext>
                </a:extLst>
              </a:tr>
            </a:tbl>
          </a:graphicData>
        </a:graphic>
      </p:graphicFrame>
      <p:sp>
        <p:nvSpPr>
          <p:cNvPr id="5" name="Rectangle 1">
            <a:extLst>
              <a:ext uri="{FF2B5EF4-FFF2-40B4-BE49-F238E27FC236}">
                <a16:creationId xmlns:a16="http://schemas.microsoft.com/office/drawing/2014/main" id="{EB1A581D-4DA4-82E2-56E4-75192B64B764}"/>
              </a:ext>
            </a:extLst>
          </p:cNvPr>
          <p:cNvSpPr>
            <a:spLocks noChangeArrowheads="1"/>
          </p:cNvSpPr>
          <p:nvPr/>
        </p:nvSpPr>
        <p:spPr bwMode="auto">
          <a:xfrm>
            <a:off x="642937" y="142654"/>
            <a:ext cx="6757518" cy="300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4295" tIns="37148" rIns="74295" bIns="37148" numCol="1" anchor="ctr" anchorCtr="0" compatLnSpc="1">
            <a:prstTxWarp prst="textNoShape">
              <a:avLst/>
            </a:prstTxWarp>
            <a:spAutoFit/>
          </a:bodyPr>
          <a:lstStyle/>
          <a:p>
            <a:endParaRPr lang="en-US" sz="1463"/>
          </a:p>
        </p:txBody>
      </p:sp>
    </p:spTree>
    <p:extLst>
      <p:ext uri="{BB962C8B-B14F-4D97-AF65-F5344CB8AC3E}">
        <p14:creationId xmlns:p14="http://schemas.microsoft.com/office/powerpoint/2010/main" val="25655120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83</TotalTime>
  <Words>630</Words>
  <Application>Microsoft Office PowerPoint</Application>
  <PresentationFormat>A4 Paper (210x297 mm)</PresentationFormat>
  <Paragraphs>32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Pears</dc:creator>
  <cp:lastModifiedBy>Claire Macaskill</cp:lastModifiedBy>
  <cp:revision>7</cp:revision>
  <cp:lastPrinted>2024-03-18T11:05:44Z</cp:lastPrinted>
  <dcterms:created xsi:type="dcterms:W3CDTF">2024-03-18T11:02:23Z</dcterms:created>
  <dcterms:modified xsi:type="dcterms:W3CDTF">2026-01-12T10:54:31Z</dcterms:modified>
</cp:coreProperties>
</file>